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7" r:id="rId4"/>
    <p:sldId id="259" r:id="rId5"/>
    <p:sldId id="279" r:id="rId6"/>
    <p:sldId id="280" r:id="rId7"/>
    <p:sldId id="285" r:id="rId8"/>
    <p:sldId id="281" r:id="rId9"/>
    <p:sldId id="283" r:id="rId10"/>
    <p:sldId id="288" r:id="rId11"/>
    <p:sldId id="284" r:id="rId12"/>
    <p:sldId id="286" r:id="rId13"/>
    <p:sldId id="287" r:id="rId14"/>
    <p:sldId id="275" r:id="rId1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6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7683DDB-75CF-4A46-A678-0485AB6E9E42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1057C2E-CEAB-4C55-9A29-FBEC1D03E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0167-0CB4-4509-AEB8-81121D17EA2F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2012, JLAB March 5-9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4EF8-5D72-4E54-80EE-2A5957215F99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2012, JLAB March 5-9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01E4-92DB-4DFE-B66F-9CB39A4F1CEB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2012, JLAB March 5-9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1ED8-CCD2-4350-A4EA-48B2D3C0068B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2012, JLAB March 5-9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0FF0-BE2D-4A92-B147-3D36DAAEB86E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2012, JLAB March 5-9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8D1A-A687-4E64-A5EE-4F18844F6EF2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2012, JLAB March 5-9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1D46-D9C0-41F0-BD53-3BCC3F6B3FDB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2012, JLAB March 5-9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0B7E-E5BB-49C2-AA3A-A8EF17AE0D5E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2012, JLAB March 5-9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85AB-C7F8-481E-B144-41C109136C1C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2012, JLAB March 5-9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78FC-47C9-4B9D-8988-058575E01385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2012, JLAB March 5-9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1462-1C40-4A39-97B1-9A83DA9A27EC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2012, JLAB March 5-9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F31F3-076F-482E-9B5A-BE0BC1AE0C8B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FLS 2012, JLAB March 5-9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660" y="162750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/>
              <a:t>Permanent Magnet Demagnetization Induced by high energy electron radiation*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940" y="3841687"/>
            <a:ext cx="6400800" cy="1347533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sz="2400" dirty="0" err="1" smtClean="0">
                <a:solidFill>
                  <a:srgbClr val="002060"/>
                </a:solidFill>
              </a:rPr>
              <a:t>Temnykh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CLASSE &amp; CHESS Laboratory, Cornell University, Ithaca, NY, 14853, USA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2012, JLAB March 5-9</a:t>
            </a:r>
            <a:endParaRPr lang="en-US"/>
          </a:p>
        </p:txBody>
      </p:sp>
      <p:pic>
        <p:nvPicPr>
          <p:cNvPr id="13" name="Picture 12" descr="NSF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9979" y="5173981"/>
            <a:ext cx="1218211" cy="1214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0100" y="5570220"/>
            <a:ext cx="6483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*This </a:t>
            </a:r>
            <a:r>
              <a:rPr lang="en-US" sz="1600" dirty="0"/>
              <a:t>work was supported by NSF awards DMR-0936384 and DMR-0807731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DEE7-AE05-42C5-ABE3-1F7B3F458ED7}" type="datetime1">
              <a:rPr lang="en-US" smtClean="0"/>
              <a:pPr/>
              <a:t>3/6/2012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85AB-C7F8-481E-B144-41C109136C1C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2012, JLAB March 5-9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2" y="1868303"/>
            <a:ext cx="4689694" cy="436115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25" y="2043609"/>
            <a:ext cx="4116838" cy="180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371" y="1358021"/>
            <a:ext cx="782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Magnetic moment change as a function of accumulated dose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232903" y="4734962"/>
            <a:ext cx="3494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Comparison with ref [2] data</a:t>
            </a:r>
            <a:r>
              <a:rPr lang="en-US" dirty="0" smtClean="0"/>
              <a:t>:</a:t>
            </a:r>
          </a:p>
          <a:p>
            <a:r>
              <a:rPr lang="en-US" dirty="0" smtClean="0"/>
              <a:t>Material N35EH;  </a:t>
            </a:r>
            <a:endParaRPr lang="en-US" dirty="0"/>
          </a:p>
          <a:p>
            <a:r>
              <a:rPr lang="en-US" dirty="0" smtClean="0"/>
              <a:t>50x10</a:t>
            </a:r>
            <a:r>
              <a:rPr lang="en-US" baseline="30000" dirty="0" smtClean="0"/>
              <a:t>13 </a:t>
            </a:r>
            <a:r>
              <a:rPr lang="en-US" dirty="0" smtClean="0"/>
              <a:t> electrons =&gt; ~3Mrad dose 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41161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FLS 2012, JLAB March 5-9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089" y="1220206"/>
            <a:ext cx="8813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PM demagnetization study at Cornell </a:t>
            </a:r>
            <a:endParaRPr lang="en-US" sz="2800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7D58-DB31-48E9-B65F-8F62C50A0C96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93410" y="1818389"/>
            <a:ext cx="472834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Reverse field distribution for V and H blocks</a:t>
            </a:r>
            <a:endParaRPr lang="en-US" sz="2000" dirty="0"/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467687" y="2316162"/>
            <a:ext cx="3825240" cy="2435934"/>
            <a:chOff x="304800" y="2666079"/>
            <a:chExt cx="4137186" cy="2634583"/>
          </a:xfrm>
        </p:grpSpPr>
        <p:grpSp>
          <p:nvGrpSpPr>
            <p:cNvPr id="19" name="Group 18"/>
            <p:cNvGrpSpPr/>
            <p:nvPr/>
          </p:nvGrpSpPr>
          <p:grpSpPr>
            <a:xfrm>
              <a:off x="304800" y="2666079"/>
              <a:ext cx="4137186" cy="2634583"/>
              <a:chOff x="182880" y="2699417"/>
              <a:chExt cx="4137186" cy="263458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80" y="2699417"/>
                <a:ext cx="4137186" cy="2634583"/>
              </a:xfrm>
              <a:prstGeom prst="rect">
                <a:avLst/>
              </a:prstGeom>
            </p:spPr>
          </p:pic>
          <p:cxnSp>
            <p:nvCxnSpPr>
              <p:cNvPr id="7" name="Straight Arrow Connector 6"/>
              <p:cNvCxnSpPr/>
              <p:nvPr/>
            </p:nvCxnSpPr>
            <p:spPr>
              <a:xfrm flipV="1">
                <a:off x="3069908" y="4266247"/>
                <a:ext cx="4762" cy="44291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/>
            <p:nvPr/>
          </p:nvCxnSpPr>
          <p:spPr>
            <a:xfrm flipH="1">
              <a:off x="2735580" y="3299460"/>
              <a:ext cx="7620" cy="3733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613660" y="2880360"/>
              <a:ext cx="1018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Reverse field </a:t>
              </a:r>
            </a:p>
            <a:p>
              <a:pPr algn="ctr"/>
              <a:r>
                <a:rPr lang="en-US" sz="1200" dirty="0" smtClean="0"/>
                <a:t>~5kOe</a:t>
              </a:r>
              <a:endParaRPr lang="en-US" sz="1200" dirty="0"/>
            </a:p>
          </p:txBody>
        </p:sp>
        <p:cxnSp>
          <p:nvCxnSpPr>
            <p:cNvPr id="36" name="Straight Arrow Connector 35"/>
            <p:cNvCxnSpPr>
              <a:stCxn id="39" idx="0"/>
            </p:cNvCxnSpPr>
            <p:nvPr/>
          </p:nvCxnSpPr>
          <p:spPr>
            <a:xfrm flipV="1">
              <a:off x="1991676" y="4015741"/>
              <a:ext cx="195263" cy="4984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411646" y="4514204"/>
              <a:ext cx="1160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Reverse field </a:t>
              </a:r>
            </a:p>
            <a:p>
              <a:pPr algn="ctr"/>
              <a:r>
                <a:rPr lang="en-US" sz="1400" dirty="0" smtClean="0"/>
                <a:t>~0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98520" y="4236720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V-block</a:t>
              </a:r>
              <a:endParaRPr lang="en-US" dirty="0"/>
            </a:p>
          </p:txBody>
        </p:sp>
      </p:grp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4700116" y="2261842"/>
            <a:ext cx="3919537" cy="2495983"/>
            <a:chOff x="4683443" y="2658459"/>
            <a:chExt cx="4145279" cy="2639737"/>
          </a:xfrm>
        </p:grpSpPr>
        <p:grpSp>
          <p:nvGrpSpPr>
            <p:cNvPr id="20" name="Group 19"/>
            <p:cNvGrpSpPr/>
            <p:nvPr/>
          </p:nvGrpSpPr>
          <p:grpSpPr>
            <a:xfrm>
              <a:off x="4683443" y="2658459"/>
              <a:ext cx="4145279" cy="2639737"/>
              <a:chOff x="4767263" y="2666079"/>
              <a:chExt cx="4145279" cy="263973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7263" y="2666079"/>
                <a:ext cx="4145279" cy="2639737"/>
              </a:xfrm>
              <a:prstGeom prst="rect">
                <a:avLst/>
              </a:prstGeom>
            </p:spPr>
          </p:pic>
          <p:cxnSp>
            <p:nvCxnSpPr>
              <p:cNvPr id="15" name="Straight Arrow Connector 14"/>
              <p:cNvCxnSpPr/>
              <p:nvPr/>
            </p:nvCxnSpPr>
            <p:spPr>
              <a:xfrm flipV="1">
                <a:off x="7533323" y="4281490"/>
                <a:ext cx="333375" cy="20954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/>
            <p:cNvCxnSpPr/>
            <p:nvPr/>
          </p:nvCxnSpPr>
          <p:spPr>
            <a:xfrm flipV="1">
              <a:off x="6278826" y="4044665"/>
              <a:ext cx="264799" cy="4884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76133" y="4466118"/>
              <a:ext cx="1424535" cy="553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Reverse field ~11kOe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95260" y="3870960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H-block</a:t>
              </a:r>
              <a:endParaRPr lang="en-US" dirty="0"/>
            </a:p>
          </p:txBody>
        </p: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489327"/>
              </p:ext>
            </p:extLst>
          </p:nvPr>
        </p:nvGraphicFramePr>
        <p:xfrm>
          <a:off x="1312074" y="4886457"/>
          <a:ext cx="6050280" cy="1467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980"/>
                <a:gridCol w="982980"/>
                <a:gridCol w="1729740"/>
                <a:gridCol w="1592580"/>
              </a:tblGrid>
              <a:tr h="34011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PM grade, block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Hci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kOe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Reverse Field(</a:t>
                      </a:r>
                      <a:r>
                        <a:rPr lang="en-US" sz="1400" dirty="0" err="1" smtClean="0"/>
                        <a:t>kOe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Demag</a:t>
                      </a:r>
                      <a:r>
                        <a:rPr lang="en-US" sz="1400" dirty="0" smtClean="0"/>
                        <a:t>. Temp. (</a:t>
                      </a:r>
                      <a:r>
                        <a:rPr lang="en-US" sz="1400" baseline="30000" dirty="0" smtClean="0"/>
                        <a:t>0</a:t>
                      </a:r>
                      <a:r>
                        <a:rPr lang="en-US" sz="1400" dirty="0" smtClean="0"/>
                        <a:t>C)</a:t>
                      </a:r>
                      <a:endParaRPr lang="en-US" sz="1400" dirty="0"/>
                    </a:p>
                  </a:txBody>
                  <a:tcPr/>
                </a:tc>
              </a:tr>
              <a:tr h="1969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N40, 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61.66</a:t>
                      </a:r>
                      <a:endParaRPr lang="en-US" sz="1400" dirty="0"/>
                    </a:p>
                  </a:txBody>
                  <a:tcPr/>
                </a:tc>
              </a:tr>
              <a:tr h="196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N40, 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114.6</a:t>
                      </a:r>
                      <a:endParaRPr lang="en-US" sz="1200" dirty="0"/>
                    </a:p>
                  </a:txBody>
                  <a:tcPr/>
                </a:tc>
              </a:tr>
              <a:tr h="196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N40SH, 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8.62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128.8</a:t>
                      </a:r>
                      <a:endParaRPr lang="en-US" sz="1200" dirty="0"/>
                    </a:p>
                  </a:txBody>
                  <a:tcPr/>
                </a:tc>
              </a:tr>
              <a:tr h="196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N40SH, 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6.68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149.5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7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85AB-C7F8-481E-B144-41C109136C1C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FLS 2012, JLAB March 5-9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9157"/>
            <a:ext cx="3992995" cy="3992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426982"/>
            <a:ext cx="8999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Correlation between </a:t>
            </a:r>
            <a:r>
              <a:rPr lang="en-US" sz="2000" dirty="0" smtClean="0"/>
              <a:t>demagnetizing radiation dose and  demagnetizing temperature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347667"/>
              </p:ext>
            </p:extLst>
          </p:nvPr>
        </p:nvGraphicFramePr>
        <p:xfrm>
          <a:off x="3915914" y="3913889"/>
          <a:ext cx="469741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4" imgW="2654280" imgH="253800" progId="Equation.3">
                  <p:embed/>
                </p:oleObj>
              </mc:Choice>
              <mc:Fallback>
                <p:oleObj name="Equation" r:id="rId4" imgW="2654280" imgH="2538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5914" y="3913889"/>
                        <a:ext cx="4697412" cy="449262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99" y="1998341"/>
            <a:ext cx="4116838" cy="180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19739" y="4553893"/>
            <a:ext cx="4508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Device, more resistive to temperature demagnetization, will be more resistive to radiation.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6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85AB-C7F8-481E-B144-41C109136C1C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34077" y="6356350"/>
            <a:ext cx="2895600" cy="365125"/>
          </a:xfrm>
        </p:spPr>
        <p:txBody>
          <a:bodyPr/>
          <a:lstStyle/>
          <a:p>
            <a:r>
              <a:rPr lang="en-US" smtClean="0"/>
              <a:t>FLS 2012, JLAB March 5-9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9190"/>
            <a:ext cx="2133600" cy="365125"/>
          </a:xfrm>
        </p:spPr>
        <p:txBody>
          <a:bodyPr/>
          <a:lstStyle/>
          <a:p>
            <a:fld id="{76275999-CDF6-9B46-9F3F-7503503F82B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" y="1242060"/>
            <a:ext cx="71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dirty="0" smtClean="0"/>
              <a:t>amaging doses </a:t>
            </a:r>
            <a:r>
              <a:rPr lang="en-US" sz="2400" dirty="0"/>
              <a:t>estimation </a:t>
            </a:r>
            <a:r>
              <a:rPr lang="en-US" sz="2400" dirty="0" smtClean="0"/>
              <a:t>for </a:t>
            </a:r>
            <a:r>
              <a:rPr lang="en-US" sz="2400" dirty="0" smtClean="0"/>
              <a:t>LCLS </a:t>
            </a:r>
            <a:r>
              <a:rPr lang="en-US" sz="2400" dirty="0" err="1" smtClean="0"/>
              <a:t>undulator</a:t>
            </a:r>
            <a:r>
              <a:rPr lang="en-US" sz="2400" dirty="0" smtClean="0"/>
              <a:t> </a:t>
            </a:r>
            <a:r>
              <a:rPr lang="en-US" sz="2400" dirty="0" smtClean="0"/>
              <a:t>magnets. 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93" y="2148766"/>
            <a:ext cx="3059176" cy="360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8760" y="5727411"/>
            <a:ext cx="2828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 material N40SH </a:t>
            </a:r>
            <a:r>
              <a:rPr lang="en-US" sz="1600" dirty="0" smtClean="0"/>
              <a:t>(?) </a:t>
            </a:r>
          </a:p>
          <a:p>
            <a:r>
              <a:rPr lang="en-US" sz="1600" dirty="0" err="1" smtClean="0"/>
              <a:t>Tdmg</a:t>
            </a:r>
            <a:r>
              <a:rPr lang="en-US" sz="1600" dirty="0" smtClean="0"/>
              <a:t> </a:t>
            </a:r>
            <a:r>
              <a:rPr lang="en-US" sz="1600" dirty="0" smtClean="0"/>
              <a:t>= 110degC, D1% ~ 1Mrad 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65042" y="3828031"/>
            <a:ext cx="861060" cy="853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44623" y="4510536"/>
            <a:ext cx="1298241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Reverse </a:t>
            </a:r>
            <a:r>
              <a:rPr lang="en-US" sz="1600" dirty="0" smtClean="0"/>
              <a:t>field </a:t>
            </a:r>
          </a:p>
          <a:p>
            <a:r>
              <a:rPr lang="en-US" sz="1600" dirty="0" smtClean="0"/>
              <a:t>maximum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~ </a:t>
            </a:r>
            <a:r>
              <a:rPr lang="en-US" sz="1600" dirty="0" smtClean="0"/>
              <a:t>1075mT </a:t>
            </a:r>
            <a:endParaRPr lang="en-US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60" y="2166947"/>
            <a:ext cx="2555821" cy="344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63976" y="1782175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PM block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23" idx="1"/>
          </p:cNvCxnSpPr>
          <p:nvPr/>
        </p:nvCxnSpPr>
        <p:spPr>
          <a:xfrm flipH="1">
            <a:off x="7079811" y="2672025"/>
            <a:ext cx="669617" cy="152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749428" y="2256526"/>
            <a:ext cx="132214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Reverse </a:t>
            </a:r>
            <a:r>
              <a:rPr lang="en-US" sz="1600" dirty="0" smtClean="0"/>
              <a:t>field maximum 1105 </a:t>
            </a:r>
            <a:r>
              <a:rPr lang="en-US" sz="1600" dirty="0" err="1" smtClean="0"/>
              <a:t>mT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5764556" y="5725588"/>
            <a:ext cx="2828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/>
              <a:t>Tdmg</a:t>
            </a:r>
            <a:r>
              <a:rPr lang="en-US" sz="1600" dirty="0"/>
              <a:t> = 110degC, D1% </a:t>
            </a:r>
            <a:r>
              <a:rPr lang="en-US" sz="1600" dirty="0" smtClean="0"/>
              <a:t>~ </a:t>
            </a:r>
            <a:r>
              <a:rPr lang="en-US" sz="1600" dirty="0"/>
              <a:t>1Mrad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728759" y="4178730"/>
            <a:ext cx="315220" cy="1981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504110" y="4216378"/>
            <a:ext cx="315220" cy="1981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68348" y="1730722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Half period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9" y="2154725"/>
            <a:ext cx="866775" cy="392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434" y="2154726"/>
            <a:ext cx="723900" cy="382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374" y="1819747"/>
            <a:ext cx="187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Reverse field [</a:t>
            </a:r>
            <a:r>
              <a:rPr lang="en-US" dirty="0" err="1" smtClean="0"/>
              <a:t>mT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941683" y="1754864"/>
            <a:ext cx="187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Reverse field [</a:t>
            </a:r>
            <a:r>
              <a:rPr lang="en-US" dirty="0" err="1" smtClean="0"/>
              <a:t>mT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11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1ED8-CCD2-4350-A4EA-48B2D3C0068B}" type="datetime1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FLS 2012, JLAB March 5-9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318" y="1498534"/>
            <a:ext cx="1806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Conclusion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3879" y="2133966"/>
            <a:ext cx="80041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Recipe to </a:t>
            </a:r>
            <a:r>
              <a:rPr lang="en-US" sz="2400" dirty="0" smtClean="0"/>
              <a:t>maximize</a:t>
            </a:r>
            <a:r>
              <a:rPr lang="en-US" sz="2400" dirty="0" smtClean="0"/>
              <a:t> radiation resistivity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 smtClean="0"/>
              <a:t>Use material with high </a:t>
            </a:r>
            <a:r>
              <a:rPr lang="en-US" sz="2000" dirty="0" err="1" smtClean="0"/>
              <a:t>Hcj</a:t>
            </a:r>
            <a:endParaRPr lang="en-US" sz="2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Minimize reverse </a:t>
            </a:r>
            <a:r>
              <a:rPr lang="en-US" sz="2000" dirty="0" smtClean="0"/>
              <a:t>field in design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 smtClean="0"/>
              <a:t>Heat treat</a:t>
            </a:r>
            <a:r>
              <a:rPr lang="en-US" sz="2000" dirty="0" smtClean="0"/>
              <a:t> blocks before assembly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 smtClean="0"/>
              <a:t>Lower  operating temperature</a:t>
            </a:r>
          </a:p>
          <a:p>
            <a:pPr lvl="1"/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orrelation between </a:t>
            </a:r>
            <a:r>
              <a:rPr lang="en-US" sz="2400" dirty="0" smtClean="0"/>
              <a:t>demagnetization temperature and radiation dose </a:t>
            </a:r>
            <a:r>
              <a:rPr lang="en-US" sz="2400" dirty="0" smtClean="0"/>
              <a:t>can be used to predict/estimate the </a:t>
            </a:r>
            <a:r>
              <a:rPr lang="en-US" sz="2400" dirty="0" smtClean="0"/>
              <a:t>damaging radiation </a:t>
            </a:r>
            <a:r>
              <a:rPr lang="en-US" sz="2400" dirty="0" smtClean="0"/>
              <a:t>dose at </a:t>
            </a:r>
            <a:r>
              <a:rPr lang="en-US" sz="2400" dirty="0" smtClean="0"/>
              <a:t>design stage. </a:t>
            </a:r>
            <a:r>
              <a:rPr lang="en-US" sz="2400" dirty="0" smtClean="0"/>
              <a:t> Accuracy</a:t>
            </a:r>
            <a:r>
              <a:rPr lang="en-US" sz="2400" dirty="0" smtClean="0"/>
              <a:t>? 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Thank you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41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2012, JLAB March 5-9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2261" y="1540449"/>
            <a:ext cx="813001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Presentation outline</a:t>
            </a:r>
          </a:p>
          <a:p>
            <a:endParaRPr lang="en-US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S</a:t>
            </a:r>
            <a:r>
              <a:rPr lang="en-US" sz="2400" dirty="0" smtClean="0">
                <a:solidFill>
                  <a:srgbClr val="002060"/>
                </a:solidFill>
              </a:rPr>
              <a:t>cope </a:t>
            </a:r>
            <a:r>
              <a:rPr lang="en-US" sz="2400" dirty="0" smtClean="0">
                <a:solidFill>
                  <a:srgbClr val="002060"/>
                </a:solidFill>
              </a:rPr>
              <a:t>of </a:t>
            </a:r>
            <a:r>
              <a:rPr lang="en-US" sz="2400" dirty="0" smtClean="0">
                <a:solidFill>
                  <a:srgbClr val="002060"/>
                </a:solidFill>
              </a:rPr>
              <a:t>experimental data </a:t>
            </a:r>
            <a:r>
              <a:rPr lang="en-US" sz="2400" dirty="0" smtClean="0">
                <a:solidFill>
                  <a:srgbClr val="002060"/>
                </a:solidFill>
              </a:rPr>
              <a:t>and observations.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</a:rPr>
              <a:t>PM </a:t>
            </a:r>
            <a:r>
              <a:rPr lang="en-US" sz="2400" dirty="0" err="1" smtClean="0">
                <a:solidFill>
                  <a:srgbClr val="002060"/>
                </a:solidFill>
              </a:rPr>
              <a:t>undulator</a:t>
            </a:r>
            <a:r>
              <a:rPr lang="en-US" sz="2400" dirty="0" smtClean="0">
                <a:solidFill>
                  <a:srgbClr val="002060"/>
                </a:solidFill>
              </a:rPr>
              <a:t> radiation damage at APS 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</a:rPr>
              <a:t>PM demagnetization study </a:t>
            </a:r>
            <a:r>
              <a:rPr lang="en-US" sz="2400" dirty="0">
                <a:solidFill>
                  <a:srgbClr val="002060"/>
                </a:solidFill>
              </a:rPr>
              <a:t>at </a:t>
            </a:r>
            <a:r>
              <a:rPr lang="en-US" sz="2400" dirty="0" smtClean="0">
                <a:solidFill>
                  <a:srgbClr val="002060"/>
                </a:solidFill>
              </a:rPr>
              <a:t>SPing8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</a:rPr>
              <a:t>Experimental </a:t>
            </a:r>
            <a:r>
              <a:rPr lang="en-US" sz="2400" dirty="0" smtClean="0">
                <a:solidFill>
                  <a:srgbClr val="002060"/>
                </a:solidFill>
              </a:rPr>
              <a:t>study at </a:t>
            </a:r>
            <a:r>
              <a:rPr lang="en-US" sz="2400" dirty="0" smtClean="0">
                <a:solidFill>
                  <a:srgbClr val="002060"/>
                </a:solidFill>
              </a:rPr>
              <a:t>Cornell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2060"/>
                </a:solidFill>
              </a:rPr>
              <a:t>Analysis and Discussion</a:t>
            </a: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2060"/>
                </a:solidFill>
              </a:rPr>
              <a:t>Conclusion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6441-14D4-434C-A2C3-81BE13DE483C}" type="datetime1">
              <a:rPr lang="en-US" smtClean="0"/>
              <a:pPr/>
              <a:t>3/6/2012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2012, JLAB March 5-9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6104" y="1328847"/>
            <a:ext cx="6986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PM </a:t>
            </a:r>
            <a:r>
              <a:rPr lang="en-US" sz="2800" dirty="0" err="1"/>
              <a:t>undulator</a:t>
            </a:r>
            <a:r>
              <a:rPr lang="en-US" sz="2800" dirty="0"/>
              <a:t> radiation damage at APS, ref [1] 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7D58-DB31-48E9-B65F-8F62C50A0C96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9968" y="2050173"/>
            <a:ext cx="34543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dirty="0" smtClean="0"/>
              <a:t>Found that PM blocks were demagnetized in regions close to the beam axis. This indicates that the damage is due to electromagnetic </a:t>
            </a:r>
            <a:r>
              <a:rPr lang="en-US" dirty="0"/>
              <a:t>showers coupled </a:t>
            </a:r>
            <a:r>
              <a:rPr lang="en-US" dirty="0" smtClean="0"/>
              <a:t>with photo-hadron production, but not due to neutrons. (Two competing </a:t>
            </a:r>
            <a:r>
              <a:rPr lang="en-US" dirty="0"/>
              <a:t>theories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52" y="1799427"/>
            <a:ext cx="4711065" cy="327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" y="5707380"/>
            <a:ext cx="847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[1] </a:t>
            </a:r>
            <a:r>
              <a:rPr lang="en-US" dirty="0"/>
              <a:t>S. Sasaki, et al., Radiation damage to advanced photon </a:t>
            </a:r>
            <a:r>
              <a:rPr lang="en-US" dirty="0" smtClean="0"/>
              <a:t>source </a:t>
            </a:r>
            <a:r>
              <a:rPr lang="en-US" dirty="0" err="1" smtClean="0"/>
              <a:t>undulators</a:t>
            </a:r>
            <a:r>
              <a:rPr lang="en-US" dirty="0"/>
              <a:t>, I</a:t>
            </a:r>
            <a:r>
              <a:rPr lang="en-US" dirty="0" smtClean="0"/>
              <a:t>n </a:t>
            </a:r>
            <a:r>
              <a:rPr lang="en-US" dirty="0"/>
              <a:t>Proceedings of 2005 PAC, Knoxville, TN, p. 4126.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650504" y="4275875"/>
            <a:ext cx="1493520" cy="7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14691" y="3924574"/>
            <a:ext cx="1294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 direction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397133" y="5085024"/>
            <a:ext cx="4007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Magnetic field degradation in U25 </a:t>
            </a:r>
            <a:r>
              <a:rPr lang="en-US" sz="1600" dirty="0" err="1" smtClean="0"/>
              <a:t>undulator</a:t>
            </a:r>
            <a:r>
              <a:rPr lang="en-US" sz="1600" dirty="0" smtClean="0"/>
              <a:t> during 4 month run (May-August 2004)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60890" y="4800600"/>
            <a:ext cx="324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no data on accumulated dose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47731" y="3515761"/>
            <a:ext cx="7620" cy="4419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69198" y="348958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~2.4%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2012, JLAB March 5-9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3264" y="1328847"/>
            <a:ext cx="707879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Study </a:t>
            </a:r>
            <a:r>
              <a:rPr lang="en-US" sz="2800" dirty="0">
                <a:solidFill>
                  <a:srgbClr val="002060"/>
                </a:solidFill>
              </a:rPr>
              <a:t>at SPing8/Pohang </a:t>
            </a:r>
            <a:r>
              <a:rPr lang="en-US" sz="2800" dirty="0" err="1">
                <a:solidFill>
                  <a:srgbClr val="002060"/>
                </a:solidFill>
              </a:rPr>
              <a:t>Accelarator</a:t>
            </a:r>
            <a:r>
              <a:rPr lang="en-US" sz="2800" dirty="0">
                <a:solidFill>
                  <a:srgbClr val="002060"/>
                </a:solidFill>
              </a:rPr>
              <a:t> laboratory 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Direct irradiation by 2GeV electron beam, ref [2]</a:t>
            </a:r>
            <a:endParaRPr lang="en-US" sz="2400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7D58-DB31-48E9-B65F-8F62C50A0C96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7667" y="5649046"/>
            <a:ext cx="8389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[2] T</a:t>
            </a:r>
            <a:r>
              <a:rPr lang="en-US" sz="1400" dirty="0"/>
              <a:t>. </a:t>
            </a:r>
            <a:r>
              <a:rPr lang="en-US" sz="1400" dirty="0" err="1"/>
              <a:t>Bizen</a:t>
            </a:r>
            <a:r>
              <a:rPr lang="en-US" sz="1400" dirty="0"/>
              <a:t> et al. / Demagnetization of </a:t>
            </a:r>
            <a:r>
              <a:rPr lang="en-US" sz="1400" dirty="0" err="1"/>
              <a:t>undulator</a:t>
            </a:r>
            <a:r>
              <a:rPr lang="en-US" sz="1400" dirty="0"/>
              <a:t> magnets </a:t>
            </a:r>
            <a:r>
              <a:rPr lang="en-US" sz="1400" dirty="0" smtClean="0"/>
              <a:t>irradiated by high </a:t>
            </a:r>
            <a:r>
              <a:rPr lang="en-US" sz="1400" dirty="0"/>
              <a:t>energy </a:t>
            </a:r>
            <a:r>
              <a:rPr lang="en-US" sz="1400" dirty="0" smtClean="0"/>
              <a:t>electrons, Nuclear </a:t>
            </a:r>
            <a:r>
              <a:rPr lang="en-US" sz="1400" dirty="0"/>
              <a:t>Instruments and Methods in Physics Research A 467–468 (2001) 185–189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4739" y="2723357"/>
            <a:ext cx="3741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Permanent magnet blocks were irradiated by 2.0GeV electron beam from the </a:t>
            </a:r>
            <a:r>
              <a:rPr lang="en-US" dirty="0" err="1" smtClean="0"/>
              <a:t>linac</a:t>
            </a:r>
            <a:r>
              <a:rPr lang="en-US" dirty="0" smtClean="0"/>
              <a:t> of Pohang </a:t>
            </a:r>
            <a:r>
              <a:rPr lang="en-US" dirty="0" err="1" smtClean="0"/>
              <a:t>Accelarator</a:t>
            </a:r>
            <a:r>
              <a:rPr lang="en-US" dirty="0" smtClean="0"/>
              <a:t> laboratory. </a:t>
            </a:r>
          </a:p>
          <a:p>
            <a:endParaRPr lang="en-US" dirty="0"/>
          </a:p>
          <a:p>
            <a:r>
              <a:rPr lang="en-US" dirty="0" smtClean="0"/>
              <a:t>Various arrangements and materials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14" y="2181279"/>
            <a:ext cx="4282483" cy="329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26720" y="4575395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Factor 10 (!) for plate with parallel and perpendicular magnetization but not big difference for cube.</a:t>
            </a:r>
          </a:p>
        </p:txBody>
      </p:sp>
    </p:spTree>
    <p:extLst>
      <p:ext uri="{BB962C8B-B14F-4D97-AF65-F5344CB8AC3E}">
        <p14:creationId xmlns:p14="http://schemas.microsoft.com/office/powerpoint/2010/main" val="28816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2012, JLAB March 5-9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2195" y="1265473"/>
            <a:ext cx="707879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Study at SPing8/Pohang </a:t>
            </a:r>
            <a:r>
              <a:rPr lang="en-US" sz="2800" dirty="0" err="1">
                <a:solidFill>
                  <a:srgbClr val="002060"/>
                </a:solidFill>
              </a:rPr>
              <a:t>Accelarator</a:t>
            </a:r>
            <a:r>
              <a:rPr lang="en-US" sz="2800" dirty="0">
                <a:solidFill>
                  <a:srgbClr val="002060"/>
                </a:solidFill>
              </a:rPr>
              <a:t> laboratory 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H</a:t>
            </a:r>
            <a:r>
              <a:rPr lang="en-US" sz="2400" dirty="0" smtClean="0">
                <a:solidFill>
                  <a:srgbClr val="002060"/>
                </a:solidFill>
              </a:rPr>
              <a:t>eat treatment effect, ref [3]</a:t>
            </a:r>
            <a:endParaRPr lang="en-US" sz="2400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7D58-DB31-48E9-B65F-8F62C50A0C96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9560" y="5522298"/>
            <a:ext cx="8389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[3] </a:t>
            </a:r>
            <a:r>
              <a:rPr lang="en-US" sz="1600" dirty="0"/>
              <a:t>T. </a:t>
            </a:r>
            <a:r>
              <a:rPr lang="en-US" sz="1600" dirty="0" err="1"/>
              <a:t>Bizen</a:t>
            </a:r>
            <a:r>
              <a:rPr lang="en-US" sz="1600" dirty="0"/>
              <a:t> et al. </a:t>
            </a:r>
            <a:r>
              <a:rPr lang="en-US" sz="1600" dirty="0" smtClean="0"/>
              <a:t>/ Baking </a:t>
            </a:r>
            <a:r>
              <a:rPr lang="en-US" sz="1600" dirty="0"/>
              <a:t>effect for </a:t>
            </a:r>
            <a:r>
              <a:rPr lang="en-US" sz="1600" dirty="0" err="1"/>
              <a:t>NdFeB</a:t>
            </a:r>
            <a:r>
              <a:rPr lang="en-US" sz="1600" dirty="0"/>
              <a:t> magnets against demagnetization</a:t>
            </a:r>
          </a:p>
          <a:p>
            <a:r>
              <a:rPr lang="en-US" sz="1600" dirty="0"/>
              <a:t>induced by high-energy </a:t>
            </a:r>
            <a:r>
              <a:rPr lang="en-US" sz="1600" dirty="0" smtClean="0"/>
              <a:t>electrons, </a:t>
            </a:r>
            <a:r>
              <a:rPr lang="en-US" sz="1600" dirty="0"/>
              <a:t>Nuclear Instruments and Methods in Physics Research A 515 (2003) 850–852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0049" y="2192770"/>
            <a:ext cx="3741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Permanent magnet blocks were first baked at 142degC, then irradiated by 2.0GeV electron beam from the </a:t>
            </a:r>
            <a:r>
              <a:rPr lang="en-US" dirty="0" err="1" smtClean="0"/>
              <a:t>linac</a:t>
            </a:r>
            <a:r>
              <a:rPr lang="en-US" dirty="0" smtClean="0"/>
              <a:t> of Pohang </a:t>
            </a:r>
            <a:r>
              <a:rPr lang="en-US" dirty="0" err="1" smtClean="0"/>
              <a:t>Accelarator</a:t>
            </a:r>
            <a:r>
              <a:rPr lang="en-US" dirty="0" smtClean="0"/>
              <a:t> laboratory.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3" y="4043514"/>
            <a:ext cx="4063873" cy="140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94" y="1765425"/>
            <a:ext cx="3326824" cy="289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44017" y="4617266"/>
            <a:ext cx="4224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 … This thermal </a:t>
            </a:r>
            <a:r>
              <a:rPr lang="en-US" dirty="0"/>
              <a:t>treatment will be a good </a:t>
            </a:r>
            <a:r>
              <a:rPr lang="en-US" dirty="0" smtClean="0"/>
              <a:t>stabilizing method </a:t>
            </a:r>
            <a:r>
              <a:rPr lang="en-US" dirty="0"/>
              <a:t>for magnets used in a </a:t>
            </a:r>
            <a:r>
              <a:rPr lang="en-US" dirty="0" smtClean="0"/>
              <a:t>high-irradiation environment.”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2994" y="3359841"/>
            <a:ext cx="438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PM material:  </a:t>
            </a:r>
            <a:r>
              <a:rPr lang="en-US" sz="1600" dirty="0" err="1" smtClean="0"/>
              <a:t>NdFeBr</a:t>
            </a:r>
            <a:r>
              <a:rPr lang="en-US" sz="1600" dirty="0" smtClean="0"/>
              <a:t> NEOMAX 35EH, </a:t>
            </a:r>
          </a:p>
          <a:p>
            <a:r>
              <a:rPr lang="en-US" sz="1600" dirty="0" err="1" smtClean="0"/>
              <a:t>Hcj</a:t>
            </a:r>
            <a:r>
              <a:rPr lang="en-US" sz="1600" dirty="0" smtClean="0"/>
              <a:t> = 1989 kA/m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81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FLS 2012, JLAB March 5-9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7D58-DB31-48E9-B65F-8F62C50A0C96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0918" y="5286907"/>
            <a:ext cx="428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[4] T. </a:t>
            </a:r>
            <a:r>
              <a:rPr lang="en-US" sz="1600" dirty="0" err="1" smtClean="0"/>
              <a:t>Bizen</a:t>
            </a:r>
            <a:r>
              <a:rPr lang="en-US" sz="1600" dirty="0" smtClean="0"/>
              <a:t> et al. /Radiation Damage </a:t>
            </a:r>
            <a:r>
              <a:rPr lang="en-US" sz="1600" dirty="0"/>
              <a:t>i</a:t>
            </a:r>
            <a:r>
              <a:rPr lang="en-US" sz="1600" dirty="0" smtClean="0"/>
              <a:t>n Magnets for </a:t>
            </a:r>
            <a:r>
              <a:rPr lang="en-US" sz="1600" dirty="0" err="1" smtClean="0"/>
              <a:t>Undulators</a:t>
            </a:r>
            <a:r>
              <a:rPr lang="en-US" sz="1600" dirty="0" smtClean="0"/>
              <a:t>  at Low Temperature, In Proceedings of EPAC 2004, Lucerne, Switzerland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18350" y="3125161"/>
            <a:ext cx="3115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PM Material </a:t>
            </a:r>
            <a:r>
              <a:rPr lang="en-US" sz="1600" dirty="0" err="1" smtClean="0"/>
              <a:t>NdFeB</a:t>
            </a:r>
            <a:r>
              <a:rPr lang="en-US" sz="1600" dirty="0" smtClean="0"/>
              <a:t> NEOMAX 50BH</a:t>
            </a:r>
          </a:p>
          <a:p>
            <a:r>
              <a:rPr lang="en-US" sz="1600" dirty="0"/>
              <a:t>At </a:t>
            </a:r>
            <a:r>
              <a:rPr lang="en-US" sz="1600" dirty="0" smtClean="0"/>
              <a:t>300</a:t>
            </a:r>
            <a:r>
              <a:rPr lang="en-US" sz="1600" baseline="30000" dirty="0" smtClean="0"/>
              <a:t>o</a:t>
            </a:r>
            <a:r>
              <a:rPr lang="en-US" sz="1600" dirty="0"/>
              <a:t>K</a:t>
            </a:r>
            <a:r>
              <a:rPr lang="en-US" sz="1600" dirty="0" smtClean="0"/>
              <a:t>,  </a:t>
            </a:r>
            <a:r>
              <a:rPr lang="en-US" sz="1600" dirty="0" err="1"/>
              <a:t>Hcj</a:t>
            </a:r>
            <a:r>
              <a:rPr lang="en-US" sz="1600" dirty="0"/>
              <a:t> = </a:t>
            </a:r>
            <a:r>
              <a:rPr lang="en-US" sz="1600" dirty="0" smtClean="0"/>
              <a:t>1116 </a:t>
            </a:r>
            <a:r>
              <a:rPr lang="en-US" sz="1600" dirty="0"/>
              <a:t>kA/m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143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K,  </a:t>
            </a:r>
            <a:r>
              <a:rPr lang="en-US" sz="1600" dirty="0" err="1" smtClean="0"/>
              <a:t>Hcj</a:t>
            </a:r>
            <a:r>
              <a:rPr lang="en-US" sz="1600" dirty="0" smtClean="0"/>
              <a:t> = 3060 kA/m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54" y="1748683"/>
            <a:ext cx="4142010" cy="445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7534" y="2202516"/>
            <a:ext cx="3620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 blocks were irradiated by 2.0GeV electron beam at room and low temperatures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3497" y="4010686"/>
            <a:ext cx="4309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 room temperature (300degK) PM material will be demagnetized by 1.4 T reverse field. At low (143degK) temperature, demagnetizing reverse field is 3.8T (x 2.7 higher!).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82195" y="1265473"/>
            <a:ext cx="707879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Study at SPing8/Pohang </a:t>
            </a:r>
            <a:r>
              <a:rPr lang="en-US" sz="2800" dirty="0" err="1">
                <a:solidFill>
                  <a:srgbClr val="002060"/>
                </a:solidFill>
              </a:rPr>
              <a:t>Accelarator</a:t>
            </a:r>
            <a:r>
              <a:rPr lang="en-US" sz="2800" dirty="0">
                <a:solidFill>
                  <a:srgbClr val="002060"/>
                </a:solidFill>
              </a:rPr>
              <a:t> laboratory 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Low temperature effect, ref [4]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88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FLS 2012, JLAB March 5-9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089" y="1247366"/>
            <a:ext cx="5639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PM demagnetization study at Cornell </a:t>
            </a:r>
            <a:endParaRPr lang="en-US" sz="2800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7D58-DB31-48E9-B65F-8F62C50A0C96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5698" y="5716720"/>
            <a:ext cx="8246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[4] A. </a:t>
            </a:r>
            <a:r>
              <a:rPr lang="en-US" sz="1400" dirty="0" err="1" smtClean="0"/>
              <a:t>T</a:t>
            </a:r>
            <a:r>
              <a:rPr lang="en-US" sz="1400" dirty="0" err="1"/>
              <a:t>emnykh</a:t>
            </a:r>
            <a:r>
              <a:rPr lang="en-US" sz="1400" dirty="0"/>
              <a:t>, Measurement of </a:t>
            </a:r>
            <a:r>
              <a:rPr lang="en-US" sz="1400" dirty="0" err="1"/>
              <a:t>NdFeB</a:t>
            </a:r>
            <a:r>
              <a:rPr lang="en-US" sz="1400" dirty="0"/>
              <a:t> permanent magnets demagnetization induced</a:t>
            </a:r>
          </a:p>
          <a:p>
            <a:r>
              <a:rPr lang="en-US" sz="1400" dirty="0"/>
              <a:t>by high energy electron radiation</a:t>
            </a:r>
            <a:r>
              <a:rPr lang="en-US" sz="1400" dirty="0" smtClean="0"/>
              <a:t>, </a:t>
            </a:r>
            <a:r>
              <a:rPr lang="en-US" sz="1400" dirty="0"/>
              <a:t>Nuclear Instruments and Methods in Physics Research A 587 (2008) 13–19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982398"/>
            <a:ext cx="2756853" cy="336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4" y="2251363"/>
            <a:ext cx="4130040" cy="153719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027554" y="2403695"/>
            <a:ext cx="533400" cy="7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711921" y="3621462"/>
            <a:ext cx="533400" cy="7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6260" y="2941848"/>
            <a:ext cx="1815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East Transfer 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6687" y="4249169"/>
            <a:ext cx="521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 assembly, on the right,  was attached to the East transfer line beam pipe. Irradiation process was controlled by steering of electron beam on/off  the assembly by bending magnet “B3”.  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482840" y="2225040"/>
            <a:ext cx="152400" cy="662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979920" y="2217420"/>
            <a:ext cx="647700" cy="632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80860" y="1874520"/>
            <a:ext cx="146193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Copper spacers</a:t>
            </a:r>
            <a:endParaRPr lang="en-US" sz="1600" dirty="0"/>
          </a:p>
        </p:txBody>
      </p:sp>
      <p:cxnSp>
        <p:nvCxnSpPr>
          <p:cNvPr id="2054" name="Straight Arrow Connector 2053"/>
          <p:cNvCxnSpPr>
            <a:stCxn id="2058" idx="0"/>
          </p:cNvCxnSpPr>
          <p:nvPr/>
        </p:nvCxnSpPr>
        <p:spPr>
          <a:xfrm flipH="1" flipV="1">
            <a:off x="6004560" y="3108960"/>
            <a:ext cx="219252" cy="5105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Arrow Connector 2055"/>
          <p:cNvCxnSpPr>
            <a:stCxn id="2058" idx="0"/>
          </p:cNvCxnSpPr>
          <p:nvPr/>
        </p:nvCxnSpPr>
        <p:spPr>
          <a:xfrm flipV="1">
            <a:off x="6223812" y="3108960"/>
            <a:ext cx="108408" cy="5105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8" name="TextBox 2057"/>
          <p:cNvSpPr txBox="1"/>
          <p:nvPr/>
        </p:nvSpPr>
        <p:spPr>
          <a:xfrm>
            <a:off x="5654040" y="3619500"/>
            <a:ext cx="11395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PM blocks</a:t>
            </a:r>
            <a:endParaRPr lang="en-US" dirty="0"/>
          </a:p>
        </p:txBody>
      </p:sp>
      <p:sp>
        <p:nvSpPr>
          <p:cNvPr id="2061" name="TextBox 2060"/>
          <p:cNvSpPr txBox="1"/>
          <p:nvPr/>
        </p:nvSpPr>
        <p:spPr>
          <a:xfrm>
            <a:off x="6865620" y="4373880"/>
            <a:ext cx="1334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Transfer line</a:t>
            </a:r>
          </a:p>
          <a:p>
            <a:r>
              <a:rPr lang="en-US" dirty="0" smtClean="0"/>
              <a:t>Beam pipe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0074" y="1797414"/>
            <a:ext cx="72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FLS 2012, JLAB March 5-9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089" y="1247366"/>
            <a:ext cx="5693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PM demagnetization study at Cornell</a:t>
            </a:r>
            <a:endParaRPr lang="en-US" sz="2800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7D58-DB31-48E9-B65F-8F62C50A0C96}" type="datetime1">
              <a:rPr lang="en-US" smtClean="0"/>
              <a:pPr/>
              <a:t>3/6/2012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" y="1684020"/>
            <a:ext cx="2036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Irradiation process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40" y="1799065"/>
            <a:ext cx="3916680" cy="3537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2085166"/>
            <a:ext cx="2865120" cy="257833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65760" y="4701540"/>
            <a:ext cx="4122154" cy="1600438"/>
            <a:chOff x="365760" y="4701540"/>
            <a:chExt cx="4122154" cy="1600438"/>
          </a:xfrm>
        </p:grpSpPr>
        <p:sp>
          <p:nvSpPr>
            <p:cNvPr id="10" name="TextBox 9"/>
            <p:cNvSpPr txBox="1"/>
            <p:nvPr/>
          </p:nvSpPr>
          <p:spPr>
            <a:xfrm>
              <a:off x="365760" y="4701540"/>
              <a:ext cx="4122154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Single irradiation  cycle </a:t>
              </a:r>
              <a:r>
                <a:rPr lang="en-US" sz="1400" dirty="0"/>
                <a:t>a</a:t>
              </a:r>
              <a:r>
                <a:rPr lang="en-US" sz="1400" dirty="0" smtClean="0"/>
                <a:t>ssembly temperature record</a:t>
              </a:r>
            </a:p>
            <a:p>
              <a:r>
                <a:rPr lang="en-US" sz="1400" dirty="0" smtClean="0"/>
                <a:t>(1) Electron beam  tuned ON</a:t>
              </a:r>
            </a:p>
            <a:p>
              <a:r>
                <a:rPr lang="en-US" sz="1400" dirty="0" smtClean="0"/>
                <a:t>(2) Electron beam OFF</a:t>
              </a:r>
            </a:p>
            <a:p>
              <a:endParaRPr lang="en-US" sz="1400" dirty="0" smtClean="0"/>
            </a:p>
            <a:p>
              <a:r>
                <a:rPr lang="en-US" sz="1400" dirty="0" smtClean="0"/>
                <a:t> </a:t>
              </a:r>
            </a:p>
            <a:p>
              <a:r>
                <a:rPr lang="en-US" sz="1400" dirty="0" smtClean="0"/>
                <a:t>Q – energy / radiation dose absorbed by material</a:t>
              </a:r>
            </a:p>
            <a:p>
              <a:r>
                <a:rPr lang="en-US" sz="1400" dirty="0" smtClean="0"/>
                <a:t>C – material heat capacity (0.41J/g/</a:t>
              </a:r>
              <a:r>
                <a:rPr lang="en-US" sz="1400" dirty="0" err="1" smtClean="0"/>
                <a:t>degC</a:t>
              </a:r>
              <a:r>
                <a:rPr lang="en-US" sz="1400" dirty="0" smtClean="0"/>
                <a:t>)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2456308"/>
                </p:ext>
              </p:extLst>
            </p:nvPr>
          </p:nvGraphicFramePr>
          <p:xfrm>
            <a:off x="1276985" y="5403215"/>
            <a:ext cx="18669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4" name="Equation" r:id="rId5" imgW="1866090" imgH="393529" progId="Equation.3">
                    <p:embed/>
                  </p:oleObj>
                </mc:Choice>
                <mc:Fallback>
                  <p:oleObj name="Equation" r:id="rId5" imgW="1866090" imgH="393529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6985" y="5403215"/>
                          <a:ext cx="18669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1" name="Straight Arrow Connector 20"/>
          <p:cNvCxnSpPr/>
          <p:nvPr/>
        </p:nvCxnSpPr>
        <p:spPr>
          <a:xfrm flipH="1">
            <a:off x="2057400" y="2758440"/>
            <a:ext cx="4267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18360" y="2278380"/>
            <a:ext cx="15793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 = 0.324Mrad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44440" y="550926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 irradiation cycles, total absorbed dose ~3.2 </a:t>
            </a:r>
            <a:r>
              <a:rPr lang="en-US" dirty="0" err="1" smtClean="0"/>
              <a:t>Mrad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FLS 2012, JLAB March 5-9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089" y="1247366"/>
            <a:ext cx="8813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PM demagnetization study at Cornell</a:t>
            </a:r>
            <a:endParaRPr lang="en-US" sz="2800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C7D58-DB31-48E9-B65F-8F62C50A0C96}" type="datetime1">
              <a:rPr lang="en-US" smtClean="0"/>
              <a:pPr/>
              <a:t>3/6/2012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25" y="1849689"/>
            <a:ext cx="3396615" cy="126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33" y="3122692"/>
            <a:ext cx="3228974" cy="105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4201557"/>
            <a:ext cx="3897366" cy="2081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65" y="4182702"/>
            <a:ext cx="3805829" cy="2077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82" y="2098058"/>
            <a:ext cx="1403985" cy="1844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0" y="2136158"/>
            <a:ext cx="1383030" cy="18440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26280" y="1744980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- block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07480" y="1744980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 - block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6755" y="1731550"/>
            <a:ext cx="30187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tested samples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962</Words>
  <Application>Microsoft Office PowerPoint</Application>
  <PresentationFormat>On-screen Show (4:3)</PresentationFormat>
  <Paragraphs>167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Permanent Magnet Demagnetization Induced by high energy electron radiation*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Jeanne Butler</dc:creator>
  <cp:lastModifiedBy>st</cp:lastModifiedBy>
  <cp:revision>113</cp:revision>
  <cp:lastPrinted>2012-03-02T22:11:18Z</cp:lastPrinted>
  <dcterms:created xsi:type="dcterms:W3CDTF">2010-10-05T18:26:26Z</dcterms:created>
  <dcterms:modified xsi:type="dcterms:W3CDTF">2012-03-07T02:14:04Z</dcterms:modified>
</cp:coreProperties>
</file>